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58" r:id="rId16"/>
    <p:sldId id="259" r:id="rId17"/>
    <p:sldId id="274" r:id="rId18"/>
    <p:sldId id="275" r:id="rId19"/>
    <p:sldId id="276" r:id="rId20"/>
    <p:sldId id="279" r:id="rId21"/>
    <p:sldId id="277" r:id="rId22"/>
    <p:sldId id="278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A705"/>
    <a:srgbClr val="107100"/>
    <a:srgbClr val="FF0069"/>
    <a:srgbClr val="4DCD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7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5248"/>
            <a:ext cx="7772400" cy="97840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7772400" cy="87782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55B-071D-814B-B680-5C5E78BA2623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2294-5D4C-A741-B6BC-FB3C769BA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5082" y="969264"/>
            <a:ext cx="3657600" cy="1161288"/>
          </a:xfrm>
        </p:spPr>
        <p:txBody>
          <a:bodyPr anchor="b">
            <a:noAutofit/>
          </a:bodyPr>
          <a:lstStyle>
            <a:lvl1pPr algn="l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3388" y="510988"/>
            <a:ext cx="3657600" cy="5553636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853" y="2130552"/>
            <a:ext cx="3657600" cy="358444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1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55B-071D-814B-B680-5C5E78BA2623}" type="datetimeFigureOut">
              <a:rPr lang="en-US" smtClean="0"/>
              <a:t>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2294-5D4C-A741-B6BC-FB3C769BA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1376"/>
            <a:ext cx="7776882" cy="1014984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457199"/>
            <a:ext cx="5486400" cy="3644153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55B-071D-814B-B680-5C5E78BA2623}" type="datetimeFigureOut">
              <a:rPr lang="en-US" smtClean="0"/>
              <a:t>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2294-5D4C-A741-B6BC-FB3C769BA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5141"/>
            <a:ext cx="7776882" cy="1013011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55B-071D-814B-B680-5C5E78BA2623}" type="datetimeFigureOut">
              <a:rPr lang="en-US" smtClean="0"/>
              <a:t>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2294-5D4C-A741-B6BC-FB3C769BAF0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>
            <a:off x="341249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>
            <a:off x="341249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8" name="Picture Placeholder 2"/>
          <p:cNvSpPr>
            <a:spLocks noGrp="1"/>
          </p:cNvSpPr>
          <p:nvPr>
            <p:ph type="pic" idx="16"/>
          </p:nvPr>
        </p:nvSpPr>
        <p:spPr>
          <a:xfrm>
            <a:off x="613918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9" name="Picture Placeholder 2"/>
          <p:cNvSpPr>
            <a:spLocks noGrp="1"/>
          </p:cNvSpPr>
          <p:nvPr>
            <p:ph type="pic" idx="17"/>
          </p:nvPr>
        </p:nvSpPr>
        <p:spPr>
          <a:xfrm>
            <a:off x="613918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55B-071D-814B-B680-5C5E78BA2623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2294-5D4C-A741-B6BC-FB3C769BA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3400"/>
            <a:ext cx="160020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6019800" cy="55927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55B-071D-814B-B680-5C5E78BA2623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2294-5D4C-A741-B6BC-FB3C769BA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9141"/>
            <a:ext cx="7770813" cy="425702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55B-071D-814B-B680-5C5E78BA2623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2294-5D4C-A741-B6BC-FB3C769BA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977153"/>
          </a:xfrm>
        </p:spPr>
        <p:txBody>
          <a:bodyPr anchor="b" anchorCtr="0"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5257800"/>
            <a:ext cx="7770813" cy="874058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55B-071D-814B-B680-5C5E78BA2623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2294-5D4C-A741-B6BC-FB3C769BAF0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540000">
            <a:off x="2056196" y="424650"/>
            <a:ext cx="5031609" cy="337580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0813" cy="1743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756647"/>
            <a:ext cx="7770813" cy="1281953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55B-071D-814B-B680-5C5E78BA2623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2294-5D4C-A741-B6BC-FB3C769BA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4733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55B-071D-814B-B680-5C5E78BA2623}" type="datetimeFigureOut">
              <a:rPr lang="en-US" smtClean="0"/>
              <a:t>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2294-5D4C-A741-B6BC-FB3C769BA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45526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45526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55B-071D-814B-B680-5C5E78BA2623}" type="datetimeFigureOut">
              <a:rPr lang="en-US" smtClean="0"/>
              <a:t>8/1/16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2294-5D4C-A741-B6BC-FB3C769BAF0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86205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6966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55B-071D-814B-B680-5C5E78BA2623}" type="datetimeFigureOut">
              <a:rPr lang="en-US" smtClean="0"/>
              <a:t>8/1/16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2294-5D4C-A741-B6BC-FB3C769BA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55B-071D-814B-B680-5C5E78BA2623}" type="datetimeFigureOut">
              <a:rPr lang="en-US" smtClean="0"/>
              <a:t>8/1/16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2294-5D4C-A741-B6BC-FB3C769BA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5" y="971550"/>
            <a:ext cx="3657600" cy="1162050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457200"/>
            <a:ext cx="3657600" cy="5668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5" y="2133601"/>
            <a:ext cx="3657600" cy="358140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0455B-071D-814B-B680-5C5E78BA2623}" type="datetimeFigureOut">
              <a:rPr lang="en-US" smtClean="0"/>
              <a:t>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2294-5D4C-A741-B6BC-FB3C769BAF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7770813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04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4570455B-071D-814B-B680-5C5E78BA2623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635635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11632294-5D4C-A741-B6BC-FB3C769BAF0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Tx/>
        <a:buBlip>
          <a:blip r:embed="rId16"/>
        </a:buBlip>
        <a:defRPr sz="22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20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0558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6pPr>
      <a:lvl7pPr marL="23987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7pPr>
      <a:lvl8pPr marL="2743200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8pPr>
      <a:lvl9pPr marL="3087688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56249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Jacob Geisberg presents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72952"/>
            <a:ext cx="6400800" cy="17526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  <a:latin typeface="Lucida Calligraphy"/>
                <a:cs typeface="Lucida Calligraphy"/>
              </a:rPr>
              <a:t>Bacteria in </a:t>
            </a:r>
            <a:r>
              <a:rPr lang="en-US" sz="3200" dirty="0" err="1" smtClean="0">
                <a:solidFill>
                  <a:schemeClr val="tx1"/>
                </a:solidFill>
                <a:latin typeface="Lucida Calligraphy"/>
                <a:cs typeface="Lucida Calligraphy"/>
              </a:rPr>
              <a:t>yo</a:t>
            </a:r>
            <a:r>
              <a:rPr lang="en-US" sz="3200" dirty="0" smtClean="0">
                <a:solidFill>
                  <a:schemeClr val="tx1"/>
                </a:solidFill>
                <a:latin typeface="Lucida Calligraphy"/>
                <a:cs typeface="Lucida Calligraphy"/>
              </a:rPr>
              <a:t> gut</a:t>
            </a:r>
            <a:endParaRPr lang="en-US" sz="3200" dirty="0">
              <a:solidFill>
                <a:schemeClr val="tx1"/>
              </a:solidFill>
              <a:latin typeface="Lucida Calligraphy"/>
              <a:cs typeface="Lucida Calligraphy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3630" y="4728491"/>
            <a:ext cx="3634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Warning: contains graphic images. Hide your children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061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Patient’s perspective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256" y="1600200"/>
            <a:ext cx="8389544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Take pill</a:t>
            </a:r>
          </a:p>
          <a:p>
            <a:pPr marL="514350" indent="-514350">
              <a:buAutoNum type="arabicPeriod"/>
            </a:pPr>
            <a:r>
              <a:rPr lang="en-US" dirty="0" smtClean="0"/>
              <a:t>Reduced hunger during and in between meals</a:t>
            </a:r>
          </a:p>
          <a:p>
            <a:pPr marL="514350" indent="-514350">
              <a:buAutoNum type="arabicPeriod"/>
            </a:pPr>
            <a:r>
              <a:rPr lang="en-US" dirty="0" smtClean="0"/>
              <a:t>Eat less</a:t>
            </a:r>
          </a:p>
          <a:p>
            <a:pPr marL="514350" indent="-514350">
              <a:buAutoNum type="arabicPeriod"/>
            </a:pPr>
            <a:r>
              <a:rPr lang="en-US" dirty="0" smtClean="0"/>
              <a:t>Loose weight</a:t>
            </a:r>
          </a:p>
          <a:p>
            <a:pPr marL="514350" indent="-514350">
              <a:buAutoNum type="arabicPeriod"/>
            </a:pPr>
            <a:r>
              <a:rPr lang="en-US" dirty="0" smtClean="0"/>
              <a:t>Take termination fluid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304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854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bio engineer’s perspective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Three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595" y="2615747"/>
            <a:ext cx="8229600" cy="4525963"/>
          </a:xfrm>
        </p:spPr>
        <p:txBody>
          <a:bodyPr/>
          <a:lstStyle/>
          <a:p>
            <a:r>
              <a:rPr lang="en-US" dirty="0" smtClean="0"/>
              <a:t>Population regulation</a:t>
            </a:r>
          </a:p>
          <a:p>
            <a:endParaRPr lang="en-US" dirty="0" smtClean="0"/>
          </a:p>
          <a:p>
            <a:r>
              <a:rPr lang="en-US" dirty="0"/>
              <a:t>H</a:t>
            </a:r>
            <a:r>
              <a:rPr lang="en-US" dirty="0" smtClean="0"/>
              <a:t>unger control</a:t>
            </a:r>
          </a:p>
          <a:p>
            <a:endParaRPr lang="en-US" dirty="0" smtClean="0"/>
          </a:p>
          <a:p>
            <a:r>
              <a:rPr lang="en-US" dirty="0" smtClean="0"/>
              <a:t>Termination sequence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384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 activities that disturb local bacteria</a:t>
            </a:r>
          </a:p>
          <a:p>
            <a:endParaRPr lang="en-US" dirty="0" smtClean="0"/>
          </a:p>
          <a:p>
            <a:r>
              <a:rPr lang="en-US" dirty="0" smtClean="0"/>
              <a:t>Eliminate inter species quorum sensing</a:t>
            </a:r>
          </a:p>
          <a:p>
            <a:endParaRPr lang="en-US" dirty="0" smtClean="0"/>
          </a:p>
          <a:p>
            <a:r>
              <a:rPr lang="en-US" dirty="0" smtClean="0"/>
              <a:t>Controls population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608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regulation system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 rot="10800000">
            <a:off x="1026877" y="2860820"/>
            <a:ext cx="378326" cy="513378"/>
          </a:xfrm>
          <a:prstGeom prst="triangle">
            <a:avLst/>
          </a:prstGeom>
          <a:solidFill>
            <a:srgbClr val="FF006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hevron 4"/>
          <p:cNvSpPr/>
          <p:nvPr/>
        </p:nvSpPr>
        <p:spPr>
          <a:xfrm rot="5400000">
            <a:off x="776916" y="3610664"/>
            <a:ext cx="891767" cy="175653"/>
          </a:xfrm>
          <a:prstGeom prst="chevron">
            <a:avLst/>
          </a:prstGeom>
          <a:solidFill>
            <a:srgbClr val="FF006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hevron 5"/>
          <p:cNvSpPr/>
          <p:nvPr/>
        </p:nvSpPr>
        <p:spPr>
          <a:xfrm rot="5400000">
            <a:off x="1493814" y="3610664"/>
            <a:ext cx="891767" cy="175653"/>
          </a:xfrm>
          <a:prstGeom prst="chevron">
            <a:avLst/>
          </a:prstGeom>
          <a:solidFill>
            <a:srgbClr val="FF006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Isosceles Triangle 6"/>
          <p:cNvSpPr/>
          <p:nvPr/>
        </p:nvSpPr>
        <p:spPr>
          <a:xfrm rot="10800000">
            <a:off x="1750535" y="2860819"/>
            <a:ext cx="378326" cy="513378"/>
          </a:xfrm>
          <a:prstGeom prst="triangle">
            <a:avLst/>
          </a:prstGeom>
          <a:solidFill>
            <a:srgbClr val="FF006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 rot="10800000">
            <a:off x="1561372" y="1989536"/>
            <a:ext cx="378326" cy="513378"/>
          </a:xfrm>
          <a:prstGeom prst="triangle">
            <a:avLst/>
          </a:prstGeom>
          <a:solidFill>
            <a:srgbClr val="FF006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 rot="10800000">
            <a:off x="472907" y="2246225"/>
            <a:ext cx="378326" cy="513378"/>
          </a:xfrm>
          <a:prstGeom prst="triangle">
            <a:avLst/>
          </a:prstGeom>
          <a:solidFill>
            <a:srgbClr val="FF006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iamond 10"/>
          <p:cNvSpPr/>
          <p:nvPr/>
        </p:nvSpPr>
        <p:spPr>
          <a:xfrm>
            <a:off x="4786885" y="2975652"/>
            <a:ext cx="499931" cy="553909"/>
          </a:xfrm>
          <a:prstGeom prst="diamond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Bent Arrow 12"/>
          <p:cNvSpPr/>
          <p:nvPr/>
        </p:nvSpPr>
        <p:spPr>
          <a:xfrm>
            <a:off x="4804163" y="3529561"/>
            <a:ext cx="567488" cy="614813"/>
          </a:xfrm>
          <a:prstGeom prst="bentArrow">
            <a:avLst/>
          </a:prstGeom>
          <a:solidFill>
            <a:srgbClr val="1071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Diamond 13"/>
          <p:cNvSpPr/>
          <p:nvPr/>
        </p:nvSpPr>
        <p:spPr>
          <a:xfrm>
            <a:off x="1310626" y="4546873"/>
            <a:ext cx="499931" cy="553909"/>
          </a:xfrm>
          <a:prstGeom prst="diamond">
            <a:avLst/>
          </a:prstGeom>
          <a:solidFill>
            <a:schemeClr val="bg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6053213" y="3081043"/>
            <a:ext cx="1013373" cy="810598"/>
          </a:xfrm>
          <a:prstGeom prst="rightArrow">
            <a:avLst/>
          </a:prstGeom>
          <a:solidFill>
            <a:srgbClr val="1071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7174679" y="3529562"/>
            <a:ext cx="544238" cy="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7840522" y="2965606"/>
            <a:ext cx="1090670" cy="1013358"/>
          </a:xfrm>
          <a:prstGeom prst="ellipse">
            <a:avLst/>
          </a:prstGeom>
          <a:solidFill>
            <a:srgbClr val="1071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10764" y="5417499"/>
            <a:ext cx="247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Quorum met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8068" y="1417638"/>
            <a:ext cx="1702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autoinducer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635042" y="1786970"/>
            <a:ext cx="0" cy="307076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027524" y="3989010"/>
            <a:ext cx="309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128861" y="3529561"/>
            <a:ext cx="544238" cy="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Diamond 24"/>
          <p:cNvSpPr/>
          <p:nvPr/>
        </p:nvSpPr>
        <p:spPr>
          <a:xfrm>
            <a:off x="2783398" y="3252607"/>
            <a:ext cx="499931" cy="553909"/>
          </a:xfrm>
          <a:prstGeom prst="diamond">
            <a:avLst/>
          </a:prstGeom>
          <a:solidFill>
            <a:schemeClr val="bg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209014" y="3793889"/>
            <a:ext cx="445884" cy="370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3283329" y="3634183"/>
            <a:ext cx="0" cy="257457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526537" y="3529561"/>
            <a:ext cx="972838" cy="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915889" y="2502914"/>
            <a:ext cx="1553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DNAa</a:t>
            </a:r>
            <a:r>
              <a:rPr lang="en-US" dirty="0" smtClean="0"/>
              <a:t> gene</a:t>
            </a:r>
            <a:endParaRPr lang="en-US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5371651" y="3529560"/>
            <a:ext cx="544238" cy="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840522" y="2246225"/>
            <a:ext cx="1090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DNAa</a:t>
            </a:r>
            <a:r>
              <a:rPr lang="en-US" dirty="0" smtClean="0"/>
              <a:t> protein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0" y="3596122"/>
            <a:ext cx="978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receptor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560455" y="2436437"/>
            <a:ext cx="10944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Response regulator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521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Hunger regulation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336" b="13336"/>
          <a:stretch>
            <a:fillRect/>
          </a:stretch>
        </p:blipFill>
        <p:spPr>
          <a:xfrm>
            <a:off x="2429898" y="1201478"/>
            <a:ext cx="4138146" cy="2275821"/>
          </a:xfrm>
        </p:spPr>
      </p:pic>
      <p:sp>
        <p:nvSpPr>
          <p:cNvPr id="5" name="TextBox 4"/>
          <p:cNvSpPr txBox="1"/>
          <p:nvPr/>
        </p:nvSpPr>
        <p:spPr>
          <a:xfrm>
            <a:off x="2429898" y="3715244"/>
            <a:ext cx="50668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Meal time fullness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In between meal fullness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744840" y="1201479"/>
            <a:ext cx="22674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</a:t>
            </a:r>
            <a:r>
              <a:rPr lang="en-US" sz="800" dirty="0" err="1" smtClean="0"/>
              <a:t>www.tampabay.com</a:t>
            </a:r>
            <a:r>
              <a:rPr lang="en-US" sz="800" dirty="0" smtClean="0"/>
              <a:t>/resources/images/blogs/80s/58414.jpg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392146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8327" y="2580405"/>
            <a:ext cx="1216047" cy="48635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Vitamin b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78327" y="4056783"/>
            <a:ext cx="1216047" cy="48635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Glucose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78327" y="5594780"/>
            <a:ext cx="1216047" cy="48635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alcium</a:t>
            </a:r>
            <a:endParaRPr lang="en-US" dirty="0"/>
          </a:p>
        </p:txBody>
      </p:sp>
      <p:sp>
        <p:nvSpPr>
          <p:cNvPr id="9" name="Bent Arrow 8"/>
          <p:cNvSpPr/>
          <p:nvPr/>
        </p:nvSpPr>
        <p:spPr>
          <a:xfrm>
            <a:off x="2391561" y="2409338"/>
            <a:ext cx="648558" cy="621459"/>
          </a:xfrm>
          <a:prstGeom prst="ben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269816" y="2584968"/>
            <a:ext cx="905280" cy="44582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RBS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5026329" y="2152649"/>
            <a:ext cx="1513304" cy="1249674"/>
          </a:xfrm>
          <a:prstGeom prst="rightArrow">
            <a:avLst/>
          </a:prstGeom>
          <a:solidFill>
            <a:srgbClr val="660066"/>
          </a:solidFill>
          <a:scene3d>
            <a:camera prst="perspectiveFron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CCK gene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Bent Arrow 13"/>
          <p:cNvSpPr/>
          <p:nvPr/>
        </p:nvSpPr>
        <p:spPr>
          <a:xfrm>
            <a:off x="2391561" y="3937619"/>
            <a:ext cx="648558" cy="62145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269816" y="4098085"/>
            <a:ext cx="905280" cy="4880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RBS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Bent Arrow 15"/>
          <p:cNvSpPr/>
          <p:nvPr/>
        </p:nvSpPr>
        <p:spPr>
          <a:xfrm>
            <a:off x="2391561" y="5518283"/>
            <a:ext cx="648558" cy="621459"/>
          </a:xfrm>
          <a:prstGeom prst="ben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3269816" y="5732792"/>
            <a:ext cx="905280" cy="43397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RBS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5026328" y="3750616"/>
            <a:ext cx="1513305" cy="1249674"/>
          </a:xfrm>
          <a:prstGeom prst="rightArrow">
            <a:avLst/>
          </a:prstGeom>
          <a:solidFill>
            <a:srgbClr val="660066"/>
          </a:solidFill>
          <a:scene3d>
            <a:camera prst="perspectiveFron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CCK gene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5026328" y="5317773"/>
            <a:ext cx="1513305" cy="1249674"/>
          </a:xfrm>
          <a:prstGeom prst="rightArrow">
            <a:avLst/>
          </a:prstGeom>
          <a:solidFill>
            <a:srgbClr val="660066"/>
          </a:solidFill>
          <a:scene3d>
            <a:camera prst="perspectiveFron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CCK gene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>
            <a:off x="7390865" y="4134877"/>
            <a:ext cx="635047" cy="580929"/>
          </a:xfrm>
          <a:prstGeom prst="ellipse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7390865" y="5675839"/>
            <a:ext cx="635047" cy="580929"/>
          </a:xfrm>
          <a:prstGeom prst="ellipse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6923962" y="2094002"/>
            <a:ext cx="1663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Cholecystokinin</a:t>
            </a:r>
          </a:p>
          <a:p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923962" y="3669858"/>
            <a:ext cx="1663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Cholecystokinin</a:t>
            </a:r>
          </a:p>
          <a:p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6923962" y="5303446"/>
            <a:ext cx="1663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Cholecystokinin</a:t>
            </a:r>
          </a:p>
          <a:p>
            <a:endParaRPr lang="en-US" dirty="0"/>
          </a:p>
        </p:txBody>
      </p:sp>
      <p:sp>
        <p:nvSpPr>
          <p:cNvPr id="43" name="Oval 42"/>
          <p:cNvSpPr/>
          <p:nvPr/>
        </p:nvSpPr>
        <p:spPr>
          <a:xfrm>
            <a:off x="7390865" y="2485835"/>
            <a:ext cx="635047" cy="580929"/>
          </a:xfrm>
          <a:prstGeom prst="ellipse">
            <a:avLst/>
          </a:prstGeom>
          <a:solidFill>
            <a:srgbClr val="66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2283466" y="1594177"/>
            <a:ext cx="1094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promoter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553978" y="1594177"/>
            <a:ext cx="104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Stimulus</a:t>
            </a:r>
          </a:p>
          <a:p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067419" y="393849"/>
            <a:ext cx="6715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+mj-lt"/>
              </a:rPr>
              <a:t>Meal time </a:t>
            </a:r>
            <a:r>
              <a:rPr lang="en-US" sz="4800" dirty="0" err="1" smtClean="0">
                <a:latin typeface="+mj-lt"/>
              </a:rPr>
              <a:t>fulness</a:t>
            </a:r>
            <a:r>
              <a:rPr lang="en-US" sz="4800" dirty="0" smtClean="0">
                <a:latin typeface="+mj-lt"/>
              </a:rPr>
              <a:t> system</a:t>
            </a:r>
            <a:endParaRPr lang="en-US" sz="4800" dirty="0">
              <a:latin typeface="+mj-lt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1729489" y="2864114"/>
            <a:ext cx="459396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4368030" y="2864114"/>
            <a:ext cx="459396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6694264" y="2854394"/>
            <a:ext cx="459396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1729489" y="4316189"/>
            <a:ext cx="459396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1729489" y="5946271"/>
            <a:ext cx="459396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4368030" y="4337280"/>
            <a:ext cx="459396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368030" y="5946271"/>
            <a:ext cx="459396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6694264" y="4333489"/>
            <a:ext cx="459396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6725059" y="5953567"/>
            <a:ext cx="459396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0401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7023" y="2742524"/>
            <a:ext cx="1459257" cy="1350997"/>
          </a:xfrm>
          <a:prstGeom prst="ellipse">
            <a:avLst/>
          </a:prstGeom>
          <a:solidFill>
            <a:srgbClr val="4DCD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Leptin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486280" y="3404513"/>
            <a:ext cx="60126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101058" y="2965439"/>
            <a:ext cx="0" cy="87814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Bent Arrow 9"/>
          <p:cNvSpPr/>
          <p:nvPr/>
        </p:nvSpPr>
        <p:spPr>
          <a:xfrm>
            <a:off x="2263199" y="2620935"/>
            <a:ext cx="1162001" cy="1337487"/>
          </a:xfrm>
          <a:prstGeom prst="bentArrow">
            <a:avLst/>
          </a:prstGeom>
          <a:solidFill>
            <a:srgbClr val="4DCD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290084" y="2972194"/>
            <a:ext cx="1391698" cy="783578"/>
          </a:xfrm>
          <a:prstGeom prst="ellipse">
            <a:avLst/>
          </a:prstGeom>
          <a:solidFill>
            <a:srgbClr val="4DCD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RBS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3199" y="2787528"/>
            <a:ext cx="1162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promoter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5536787" y="2948964"/>
            <a:ext cx="1580861" cy="891658"/>
          </a:xfrm>
          <a:prstGeom prst="rightArrow">
            <a:avLst/>
          </a:prstGeom>
          <a:solidFill>
            <a:srgbClr val="4DCD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Ob </a:t>
            </a:r>
            <a:r>
              <a:rPr lang="en-US" dirty="0" err="1" smtClean="0">
                <a:solidFill>
                  <a:srgbClr val="000000"/>
                </a:solidFill>
              </a:rPr>
              <a:t>Leptin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023" y="360207"/>
            <a:ext cx="91169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+mj-lt"/>
              </a:rPr>
              <a:t>In between meal hunger regulation system</a:t>
            </a:r>
            <a:endParaRPr lang="en-US" sz="4800" dirty="0">
              <a:latin typeface="+mj-lt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7684743" y="2742524"/>
            <a:ext cx="1459257" cy="1350997"/>
          </a:xfrm>
          <a:prstGeom prst="ellipse">
            <a:avLst/>
          </a:prstGeom>
          <a:solidFill>
            <a:srgbClr val="4DCD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Leptin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4800403" y="3394793"/>
            <a:ext cx="60126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117648" y="3435323"/>
            <a:ext cx="601267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2150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9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Termination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3676" y="5206564"/>
            <a:ext cx="7471934" cy="140495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Allows petty organic bacteria to be killed at whatever rate is calculated to be most optimal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46" y="1371303"/>
            <a:ext cx="3059686" cy="3835261"/>
          </a:xfrm>
          <a:prstGeom prst="rect">
            <a:avLst/>
          </a:prstGeom>
        </p:spPr>
      </p:pic>
      <p:sp>
        <p:nvSpPr>
          <p:cNvPr id="6" name="Line Callout 1 5"/>
          <p:cNvSpPr/>
          <p:nvPr/>
        </p:nvSpPr>
        <p:spPr>
          <a:xfrm>
            <a:off x="5837028" y="1492894"/>
            <a:ext cx="2256443" cy="925391"/>
          </a:xfrm>
          <a:prstGeom prst="borderCallout1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Hasta La Vista baby, you’re terminated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570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88222"/>
            <a:ext cx="9144000" cy="25263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048" y="189140"/>
            <a:ext cx="5143500" cy="30480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2067280" y="2026496"/>
            <a:ext cx="1324140" cy="1351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2067280" y="2026496"/>
            <a:ext cx="1216047" cy="1351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97048" y="2485835"/>
            <a:ext cx="2202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000000"/>
                </a:solidFill>
              </a:rPr>
              <a:t>Riboregulator</a:t>
            </a:r>
            <a:endParaRPr lang="en-US" sz="2400" b="1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940548" y="525430"/>
            <a:ext cx="24576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</a:t>
            </a:r>
            <a:r>
              <a:rPr lang="en-US" sz="800" dirty="0" err="1" smtClean="0"/>
              <a:t>www.qmix.com</a:t>
            </a:r>
            <a:r>
              <a:rPr lang="en-US" sz="800" dirty="0" smtClean="0"/>
              <a:t>/</a:t>
            </a:r>
            <a:r>
              <a:rPr lang="en-US" sz="800" dirty="0" err="1" smtClean="0"/>
              <a:t>wp</a:t>
            </a:r>
            <a:r>
              <a:rPr lang="en-US" sz="800" dirty="0" smtClean="0"/>
              <a:t>-content/uploads/2013/10/</a:t>
            </a:r>
            <a:r>
              <a:rPr lang="en-US" sz="800" dirty="0" err="1" smtClean="0"/>
              <a:t>releasethehounds.png</a:t>
            </a:r>
            <a:endParaRPr lang="en-US" sz="800" dirty="0"/>
          </a:p>
        </p:txBody>
      </p:sp>
      <p:sp>
        <p:nvSpPr>
          <p:cNvPr id="16" name="Rectangle 15"/>
          <p:cNvSpPr/>
          <p:nvPr/>
        </p:nvSpPr>
        <p:spPr>
          <a:xfrm>
            <a:off x="2286000" y="6510348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800" dirty="0" smtClean="0"/>
              <a:t>http://</a:t>
            </a:r>
            <a:r>
              <a:rPr lang="nl-NL" sz="800" dirty="0" err="1" smtClean="0"/>
              <a:t>www.dwyerlab.umd.edu</a:t>
            </a:r>
            <a:r>
              <a:rPr lang="nl-NL" sz="800" dirty="0" smtClean="0"/>
              <a:t>/</a:t>
            </a:r>
            <a:r>
              <a:rPr lang="nl-NL" sz="800" dirty="0" err="1" smtClean="0"/>
              <a:t>uploads</a:t>
            </a:r>
            <a:r>
              <a:rPr lang="nl-NL" sz="800" dirty="0" smtClean="0"/>
              <a:t>/3/8/6/8/38687585/900654.jpg?587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338133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</a:t>
            </a:r>
            <a:r>
              <a:rPr lang="en-US" dirty="0" err="1"/>
              <a:t>R</a:t>
            </a:r>
            <a:r>
              <a:rPr lang="en-US" dirty="0" err="1" smtClean="0"/>
              <a:t>iboregulator</a:t>
            </a:r>
            <a:r>
              <a:rPr lang="en-US" dirty="0" smtClean="0"/>
              <a:t> facilitates </a:t>
            </a:r>
            <a:r>
              <a:rPr lang="en-US" dirty="0" err="1" smtClean="0"/>
              <a:t>lysis</a:t>
            </a:r>
            <a:endParaRPr lang="en-US" dirty="0"/>
          </a:p>
        </p:txBody>
      </p:sp>
      <p:sp>
        <p:nvSpPr>
          <p:cNvPr id="4" name="Regular Pentagon 3"/>
          <p:cNvSpPr/>
          <p:nvPr/>
        </p:nvSpPr>
        <p:spPr>
          <a:xfrm>
            <a:off x="216186" y="3445043"/>
            <a:ext cx="1567350" cy="1445567"/>
          </a:xfrm>
          <a:prstGeom prst="pentagon">
            <a:avLst/>
          </a:prstGeom>
          <a:gradFill flip="none" rotWithShape="1">
            <a:gsLst>
              <a:gs pos="0">
                <a:srgbClr val="23A705"/>
              </a:gs>
              <a:gs pos="90000">
                <a:schemeClr val="bg1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97888" y="2976487"/>
            <a:ext cx="790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ITPG</a:t>
            </a:r>
            <a:endParaRPr lang="en-US" dirty="0"/>
          </a:p>
        </p:txBody>
      </p:sp>
      <p:sp>
        <p:nvSpPr>
          <p:cNvPr id="6" name="Hexagon 5"/>
          <p:cNvSpPr/>
          <p:nvPr/>
        </p:nvSpPr>
        <p:spPr>
          <a:xfrm>
            <a:off x="2432096" y="3445043"/>
            <a:ext cx="1607883" cy="1445567"/>
          </a:xfrm>
          <a:prstGeom prst="hexagon">
            <a:avLst/>
          </a:prstGeom>
          <a:gradFill flip="none" rotWithShape="1">
            <a:gsLst>
              <a:gs pos="0">
                <a:srgbClr val="23A705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432096" y="2904194"/>
            <a:ext cx="1770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Riboregulator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4783120" y="3445043"/>
            <a:ext cx="1594372" cy="1445567"/>
          </a:xfrm>
          <a:prstGeom prst="rightArrow">
            <a:avLst/>
          </a:prstGeom>
          <a:gradFill flip="none" rotWithShape="1">
            <a:gsLst>
              <a:gs pos="0">
                <a:srgbClr val="23A705"/>
              </a:gs>
              <a:gs pos="83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675026" y="2899901"/>
            <a:ext cx="1243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LYS gene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7213542" y="3255723"/>
            <a:ext cx="1606214" cy="1621377"/>
          </a:xfrm>
          <a:prstGeom prst="ellipse">
            <a:avLst/>
          </a:prstGeom>
          <a:gradFill flip="none" rotWithShape="1">
            <a:gsLst>
              <a:gs pos="0">
                <a:srgbClr val="23A705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75681" y="2814098"/>
            <a:ext cx="1270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Lysozyme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783536" y="4167827"/>
            <a:ext cx="526955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039979" y="4167827"/>
            <a:ext cx="64856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485584" y="4151353"/>
            <a:ext cx="64856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988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5047" y="-11985"/>
            <a:ext cx="10458007" cy="68899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14511" y="3690014"/>
            <a:ext cx="17294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3366FF"/>
                </a:solidFill>
              </a:rPr>
              <a:t>https://</a:t>
            </a:r>
            <a:r>
              <a:rPr lang="en-US" sz="800" dirty="0" err="1" smtClean="0">
                <a:solidFill>
                  <a:srgbClr val="3366FF"/>
                </a:solidFill>
              </a:rPr>
              <a:t>cdn.fansided.com</a:t>
            </a:r>
            <a:r>
              <a:rPr lang="en-US" sz="800" dirty="0" smtClean="0">
                <a:solidFill>
                  <a:srgbClr val="3366FF"/>
                </a:solidFill>
              </a:rPr>
              <a:t>/</a:t>
            </a:r>
            <a:r>
              <a:rPr lang="en-US" sz="800" dirty="0" err="1" smtClean="0">
                <a:solidFill>
                  <a:srgbClr val="3366FF"/>
                </a:solidFill>
              </a:rPr>
              <a:t>wp</a:t>
            </a:r>
            <a:r>
              <a:rPr lang="en-US" sz="800" dirty="0" smtClean="0">
                <a:solidFill>
                  <a:srgbClr val="3366FF"/>
                </a:solidFill>
              </a:rPr>
              <a:t>-content/</a:t>
            </a:r>
            <a:r>
              <a:rPr lang="en-US" sz="800" dirty="0" err="1" smtClean="0">
                <a:solidFill>
                  <a:srgbClr val="3366FF"/>
                </a:solidFill>
              </a:rPr>
              <a:t>blogs.dir</a:t>
            </a:r>
            <a:r>
              <a:rPr lang="en-US" sz="800" dirty="0" smtClean="0">
                <a:solidFill>
                  <a:srgbClr val="3366FF"/>
                </a:solidFill>
              </a:rPr>
              <a:t>/279/files/2015/03/vince-wilfork-nfl-buffalo-bills-new-england-patriots-850x560.jpg</a:t>
            </a:r>
            <a:endParaRPr lang="en-US" sz="8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790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Counter population regulation system</a:t>
            </a:r>
            <a:endParaRPr lang="en-US" dirty="0"/>
          </a:p>
        </p:txBody>
      </p:sp>
      <p:sp>
        <p:nvSpPr>
          <p:cNvPr id="4" name="Regular Pentagon 3"/>
          <p:cNvSpPr/>
          <p:nvPr/>
        </p:nvSpPr>
        <p:spPr>
          <a:xfrm>
            <a:off x="702605" y="3111084"/>
            <a:ext cx="1682199" cy="1495817"/>
          </a:xfrm>
          <a:prstGeom prst="pentagon">
            <a:avLst/>
          </a:prstGeom>
          <a:gradFill flip="none" rotWithShape="1">
            <a:gsLst>
              <a:gs pos="0">
                <a:srgbClr val="FF0069"/>
              </a:gs>
              <a:gs pos="90000">
                <a:schemeClr val="bg1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3465734" y="2962475"/>
            <a:ext cx="1857849" cy="1847076"/>
          </a:xfrm>
          <a:prstGeom prst="rightArrow">
            <a:avLst/>
          </a:prstGeom>
          <a:gradFill flip="none" rotWithShape="1">
            <a:gsLst>
              <a:gs pos="0">
                <a:srgbClr val="FF0069"/>
              </a:gs>
              <a:gs pos="75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553142" y="2962475"/>
            <a:ext cx="1864607" cy="1738997"/>
          </a:xfrm>
          <a:prstGeom prst="ellipse">
            <a:avLst/>
          </a:prstGeom>
          <a:gradFill flip="none" rotWithShape="1">
            <a:gsLst>
              <a:gs pos="0">
                <a:srgbClr val="FF0069"/>
              </a:gs>
              <a:gs pos="92000">
                <a:schemeClr val="bg1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78256" y="2377755"/>
            <a:ext cx="1351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Rhamnose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65734" y="2377755"/>
            <a:ext cx="1857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dirty="0" err="1" smtClean="0"/>
              <a:t>ftsN</a:t>
            </a:r>
            <a:r>
              <a:rPr lang="en-US" dirty="0" smtClean="0"/>
              <a:t> gene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53142" y="2377755"/>
            <a:ext cx="1715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ftsN</a:t>
            </a:r>
            <a:r>
              <a:rPr lang="en-US" dirty="0" smtClean="0"/>
              <a:t> </a:t>
            </a:r>
            <a:r>
              <a:rPr lang="en-US" dirty="0" err="1" smtClean="0"/>
              <a:t>protien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458701" y="3890872"/>
            <a:ext cx="972838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492897" y="3890872"/>
            <a:ext cx="533709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026606" y="3499083"/>
            <a:ext cx="0" cy="82410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813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pill</a:t>
            </a:r>
          </a:p>
          <a:p>
            <a:endParaRPr lang="en-US" dirty="0"/>
          </a:p>
          <a:p>
            <a:r>
              <a:rPr lang="en-US" dirty="0" smtClean="0"/>
              <a:t>Cheap</a:t>
            </a:r>
          </a:p>
          <a:p>
            <a:endParaRPr lang="en-US" dirty="0"/>
          </a:p>
          <a:p>
            <a:r>
              <a:rPr lang="en-US" dirty="0" smtClean="0"/>
              <a:t>Effort free</a:t>
            </a:r>
          </a:p>
          <a:p>
            <a:endParaRPr lang="en-US" dirty="0"/>
          </a:p>
          <a:p>
            <a:r>
              <a:rPr lang="en-US" dirty="0" smtClean="0"/>
              <a:t>Allows gradual return to normal metabolism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375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Drawbacks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May result in Laziness of cells </a:t>
            </a:r>
            <a:endParaRPr lang="en-US" dirty="0"/>
          </a:p>
          <a:p>
            <a:r>
              <a:rPr lang="en-US" dirty="0" smtClean="0"/>
              <a:t>Getting the enzymes to the proper receptors in brain</a:t>
            </a:r>
            <a:endParaRPr lang="en-US" dirty="0"/>
          </a:p>
          <a:p>
            <a:r>
              <a:rPr lang="en-US" dirty="0" smtClean="0"/>
              <a:t>Will bacteria work fast enough and when will they stop</a:t>
            </a:r>
          </a:p>
          <a:p>
            <a:r>
              <a:rPr lang="en-US" dirty="0" smtClean="0"/>
              <a:t>Host bacteria will probably be upset anyway</a:t>
            </a:r>
          </a:p>
          <a:p>
            <a:r>
              <a:rPr lang="en-US" dirty="0" smtClean="0"/>
              <a:t>DNA exchange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966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Give the appropriate dosage to mice </a:t>
            </a:r>
          </a:p>
          <a:p>
            <a:pPr marL="0" indent="0" algn="ctr">
              <a:buNone/>
            </a:pPr>
            <a:endParaRPr lang="en-US" dirty="0"/>
          </a:p>
          <a:p>
            <a:r>
              <a:rPr lang="en-US" dirty="0" smtClean="0"/>
              <a:t>Do they loose weight?</a:t>
            </a:r>
          </a:p>
          <a:p>
            <a:r>
              <a:rPr lang="en-US" dirty="0" smtClean="0"/>
              <a:t>Do they eat less?</a:t>
            </a:r>
          </a:p>
          <a:p>
            <a:r>
              <a:rPr lang="en-US" dirty="0" smtClean="0"/>
              <a:t>Can they return to normal dietary habits?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199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326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Problem </a:t>
            </a:r>
            <a:r>
              <a:rPr lang="en-US" dirty="0"/>
              <a:t>W</a:t>
            </a:r>
            <a:r>
              <a:rPr lang="en-US" dirty="0" smtClean="0"/>
              <a:t>ith </a:t>
            </a:r>
            <a:r>
              <a:rPr lang="en-US" dirty="0"/>
              <a:t>B</a:t>
            </a:r>
            <a:r>
              <a:rPr lang="en-US" dirty="0" smtClean="0"/>
              <a:t>eing Fat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3205" y="2940502"/>
            <a:ext cx="6400800" cy="1752600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r>
              <a:rPr lang="en-US" dirty="0" smtClean="0"/>
              <a:t>Mobility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Health risks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/>
              <a:t>Reduced life span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9653" y="2040006"/>
            <a:ext cx="3144606" cy="31446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50539" y="5184612"/>
            <a:ext cx="1858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http://images6.fanpop.com/image/photos/32500000/Fat-Amy-pitch-perfect-32534840-403-403.jpg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370066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people do about it now?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3769" y="1872208"/>
            <a:ext cx="4985792" cy="498579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053769" y="6519446"/>
            <a:ext cx="18533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rgbClr val="FFFFFF"/>
                </a:solidFill>
              </a:rPr>
              <a:t>https://</a:t>
            </a:r>
            <a:r>
              <a:rPr lang="en-US" sz="800" dirty="0" err="1" smtClean="0">
                <a:solidFill>
                  <a:srgbClr val="FFFFFF"/>
                </a:solidFill>
              </a:rPr>
              <a:t>cdn.meme.am</a:t>
            </a:r>
            <a:r>
              <a:rPr lang="en-US" sz="800" dirty="0" smtClean="0">
                <a:solidFill>
                  <a:srgbClr val="FFFFFF"/>
                </a:solidFill>
              </a:rPr>
              <a:t>/instances/57692754.jpg</a:t>
            </a:r>
            <a:endParaRPr lang="en-US" sz="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333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Healthiest way but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$$$$</a:t>
            </a:r>
          </a:p>
          <a:p>
            <a:pPr marL="0" indent="0" algn="ctr">
              <a:buNone/>
            </a:pPr>
            <a:r>
              <a:rPr lang="en-US" dirty="0" smtClean="0"/>
              <a:t>Time </a:t>
            </a:r>
          </a:p>
          <a:p>
            <a:pPr marL="0" indent="0" algn="ctr">
              <a:buNone/>
            </a:pPr>
            <a:r>
              <a:rPr lang="en-US" dirty="0" smtClean="0"/>
              <a:t>Willpower</a:t>
            </a:r>
          </a:p>
          <a:p>
            <a:pPr marL="0" indent="0" algn="ctr">
              <a:buNone/>
            </a:pPr>
            <a:r>
              <a:rPr lang="en-US" dirty="0" smtClean="0"/>
              <a:t>Physical inability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609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Also healthy but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$$$</a:t>
            </a:r>
          </a:p>
          <a:p>
            <a:pPr marL="0" indent="0" algn="ctr">
              <a:buNone/>
            </a:pPr>
            <a:r>
              <a:rPr lang="en-US" dirty="0" smtClean="0"/>
              <a:t>Will power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145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 removing surgery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Popular and quick but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Temporary solution</a:t>
            </a:r>
          </a:p>
          <a:p>
            <a:r>
              <a:rPr lang="en-US" dirty="0" smtClean="0"/>
              <a:t>Surgery cost</a:t>
            </a:r>
          </a:p>
          <a:p>
            <a:r>
              <a:rPr lang="en-US" dirty="0" smtClean="0"/>
              <a:t>Other medical bills</a:t>
            </a:r>
          </a:p>
          <a:p>
            <a:r>
              <a:rPr lang="en-US" dirty="0" smtClean="0"/>
              <a:t>Not for all patients</a:t>
            </a:r>
          </a:p>
        </p:txBody>
      </p:sp>
    </p:spTree>
    <p:extLst>
      <p:ext uri="{BB962C8B-B14F-4D97-AF65-F5344CB8AC3E}">
        <p14:creationId xmlns:p14="http://schemas.microsoft.com/office/powerpoint/2010/main" val="707437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 living, communicating colony of bacteria that curbs hunger without any inconvenience to the patient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189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49"/>
            <a:ext cx="8229600" cy="1143000"/>
          </a:xfrm>
        </p:spPr>
        <p:txBody>
          <a:bodyPr/>
          <a:lstStyle/>
          <a:p>
            <a:r>
              <a:rPr lang="en-US" dirty="0" smtClean="0"/>
              <a:t>HOW IS THIS POSSIBLE??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071" b="1071"/>
          <a:stretch>
            <a:fillRect/>
          </a:stretch>
        </p:blipFill>
        <p:spPr>
          <a:xfrm>
            <a:off x="675581" y="1127352"/>
            <a:ext cx="7619381" cy="4190366"/>
          </a:xfrm>
        </p:spPr>
      </p:pic>
      <p:sp>
        <p:nvSpPr>
          <p:cNvPr id="4" name="Rectangle 3"/>
          <p:cNvSpPr/>
          <p:nvPr/>
        </p:nvSpPr>
        <p:spPr>
          <a:xfrm>
            <a:off x="675581" y="4980237"/>
            <a:ext cx="25908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http://</a:t>
            </a:r>
            <a:r>
              <a:rPr lang="en-US" sz="800" dirty="0" err="1" smtClean="0">
                <a:solidFill>
                  <a:schemeClr val="bg1"/>
                </a:solidFill>
              </a:rPr>
              <a:t>memecrunch.com</a:t>
            </a:r>
            <a:r>
              <a:rPr lang="en-US" sz="800" dirty="0" smtClean="0">
                <a:solidFill>
                  <a:schemeClr val="bg1"/>
                </a:solidFill>
              </a:rPr>
              <a:t>/meme/17VBV/anything-is-possible/</a:t>
            </a:r>
            <a:r>
              <a:rPr lang="en-US" sz="800" dirty="0" err="1" smtClean="0">
                <a:solidFill>
                  <a:schemeClr val="bg1"/>
                </a:solidFill>
              </a:rPr>
              <a:t>image.png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8513" y="2958684"/>
            <a:ext cx="3121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83328" y="5687699"/>
            <a:ext cx="4715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Two perspectives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08160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tory">
  <a:themeElements>
    <a:clrScheme name="Story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1D86CD"/>
      </a:accent1>
      <a:accent2>
        <a:srgbClr val="732E9A"/>
      </a:accent2>
      <a:accent3>
        <a:srgbClr val="B50B1B"/>
      </a:accent3>
      <a:accent4>
        <a:srgbClr val="E8950E"/>
      </a:accent4>
      <a:accent5>
        <a:srgbClr val="55992B"/>
      </a:accent5>
      <a:accent6>
        <a:srgbClr val="2C9C89"/>
      </a:accent6>
      <a:hlink>
        <a:srgbClr val="EC4D4D"/>
      </a:hlink>
      <a:folHlink>
        <a:srgbClr val="F8CE8A"/>
      </a:folHlink>
    </a:clrScheme>
    <a:fontScheme name="Story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Story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  <a:lumMod val="120000"/>
              </a:schemeClr>
              <a:schemeClr val="phClr">
                <a:satMod val="350000"/>
                <a:lumMod val="150000"/>
              </a:schemeClr>
            </a:duotone>
          </a:blip>
          <a:tile tx="0" ty="0" sx="20000" sy="20000" flip="none" algn="ctr"/>
        </a:blipFill>
        <a:gradFill rotWithShape="1">
          <a:gsLst>
            <a:gs pos="0">
              <a:schemeClr val="phClr">
                <a:shade val="20000"/>
                <a:satMod val="130000"/>
              </a:schemeClr>
            </a:gs>
            <a:gs pos="5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200000"/>
                <a:lumMod val="120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2100000" sx="104000" sy="104000" algn="br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127000" dist="63500" dir="5400000" sx="103000" sy="103000" rotWithShape="0">
              <a:srgbClr val="000000">
                <a:alpha val="75000"/>
              </a:srgbClr>
            </a:outerShdw>
          </a:effectLst>
          <a:scene3d>
            <a:camera prst="perspectiveFront" fov="3000000"/>
            <a:lightRig rig="balanced" dir="t">
              <a:rot lat="0" lon="0" rev="18000000"/>
            </a:lightRig>
          </a:scene3d>
          <a:sp3d prstMaterial="plastic">
            <a:bevelT w="254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60000"/>
                <a:satMod val="4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Story.thmx</Template>
  <TotalTime>4220</TotalTime>
  <Words>470</Words>
  <Application>Microsoft Macintosh PowerPoint</Application>
  <PresentationFormat>On-screen Show (4:3)</PresentationFormat>
  <Paragraphs>124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Story</vt:lpstr>
      <vt:lpstr>Jacob Geisberg presents</vt:lpstr>
      <vt:lpstr>PowerPoint Presentation</vt:lpstr>
      <vt:lpstr>The Problem With Being Fat</vt:lpstr>
      <vt:lpstr>What do people do about it now?</vt:lpstr>
      <vt:lpstr>Exercise</vt:lpstr>
      <vt:lpstr>Diet</vt:lpstr>
      <vt:lpstr>Fat removing surgery</vt:lpstr>
      <vt:lpstr>The concept</vt:lpstr>
      <vt:lpstr>HOW IS THIS POSSIBLE??</vt:lpstr>
      <vt:lpstr>Patient’s perspective </vt:lpstr>
      <vt:lpstr>The bio engineer’s perspective  Three parts</vt:lpstr>
      <vt:lpstr>Population regulation</vt:lpstr>
      <vt:lpstr>Population regulation system</vt:lpstr>
      <vt:lpstr>Hunger regulation</vt:lpstr>
      <vt:lpstr>PowerPoint Presentation</vt:lpstr>
      <vt:lpstr>PowerPoint Presentation</vt:lpstr>
      <vt:lpstr>Termination</vt:lpstr>
      <vt:lpstr>PowerPoint Presentation</vt:lpstr>
      <vt:lpstr>How Riboregulator facilitates lysis</vt:lpstr>
      <vt:lpstr>Counter population regulation system</vt:lpstr>
      <vt:lpstr>Benefits </vt:lpstr>
      <vt:lpstr>Drawbacks</vt:lpstr>
      <vt:lpstr>Testing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Jacob Geisberg</dc:creator>
  <cp:lastModifiedBy>Jacob Geisberg</cp:lastModifiedBy>
  <cp:revision>47</cp:revision>
  <dcterms:created xsi:type="dcterms:W3CDTF">2016-08-01T14:51:32Z</dcterms:created>
  <dcterms:modified xsi:type="dcterms:W3CDTF">2016-08-04T13:11:47Z</dcterms:modified>
</cp:coreProperties>
</file>